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80" r:id="rId3"/>
    <p:sldId id="278" r:id="rId4"/>
    <p:sldId id="279" r:id="rId5"/>
    <p:sldId id="276" r:id="rId6"/>
    <p:sldId id="277" r:id="rId7"/>
    <p:sldId id="281" r:id="rId8"/>
    <p:sldId id="258" r:id="rId9"/>
    <p:sldId id="259" r:id="rId10"/>
    <p:sldId id="260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270" r:id="rId19"/>
    <p:sldId id="271" r:id="rId20"/>
    <p:sldId id="272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5721D81-D9B1-4FD6-8048-DB8010AB6660}">
          <p14:sldIdLst>
            <p14:sldId id="256"/>
            <p14:sldId id="280"/>
            <p14:sldId id="278"/>
            <p14:sldId id="279"/>
            <p14:sldId id="276"/>
            <p14:sldId id="277"/>
            <p14:sldId id="281"/>
            <p14:sldId id="258"/>
            <p14:sldId id="259"/>
            <p14:sldId id="260"/>
            <p14:sldId id="262"/>
            <p14:sldId id="263"/>
            <p14:sldId id="264"/>
            <p14:sldId id="265"/>
            <p14:sldId id="266"/>
            <p14:sldId id="268"/>
            <p14:sldId id="269"/>
            <p14:sldId id="270"/>
            <p14:sldId id="271"/>
            <p14:sldId id="272"/>
            <p14:sldId id="275"/>
          </p14:sldIdLst>
        </p14:section>
        <p14:section name="Раздел без заголовка" id="{CE698C57-37F3-4AF9-B35C-85F138D4587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5A492-A0E2-420B-9EBD-FF383832FA0E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B11B2-6F5B-40E4-9B8F-4D15317C4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988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B11B2-6F5B-40E4-9B8F-4D15317C43A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09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6443-8584-4BFF-8E8D-907B1CF8F8AA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60D7-F451-4070-A912-41683CC8A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70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6443-8584-4BFF-8E8D-907B1CF8F8AA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60D7-F451-4070-A912-41683CC8A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80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6443-8584-4BFF-8E8D-907B1CF8F8AA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60D7-F451-4070-A912-41683CC8A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5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6443-8584-4BFF-8E8D-907B1CF8F8AA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60D7-F451-4070-A912-41683CC8A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80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6443-8584-4BFF-8E8D-907B1CF8F8AA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60D7-F451-4070-A912-41683CC8A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0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6443-8584-4BFF-8E8D-907B1CF8F8AA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60D7-F451-4070-A912-41683CC8A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0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6443-8584-4BFF-8E8D-907B1CF8F8AA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60D7-F451-4070-A912-41683CC8A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349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6443-8584-4BFF-8E8D-907B1CF8F8AA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60D7-F451-4070-A912-41683CC8A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5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6443-8584-4BFF-8E8D-907B1CF8F8AA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60D7-F451-4070-A912-41683CC8A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70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6443-8584-4BFF-8E8D-907B1CF8F8AA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60D7-F451-4070-A912-41683CC8A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54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6443-8584-4BFF-8E8D-907B1CF8F8AA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60D7-F451-4070-A912-41683CC8A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33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66443-8584-4BFF-8E8D-907B1CF8F8AA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C60D7-F451-4070-A912-41683CC8A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94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6864" cy="55446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chemeClr val="accent2"/>
                </a:solidFill>
              </a:rPr>
              <a:t>Государственное казенное учреждение здравоохранения «Краевая клиническая психиатрическая </a:t>
            </a:r>
            <a:r>
              <a:rPr lang="ru-RU" sz="2800" b="1" smtClean="0">
                <a:solidFill>
                  <a:schemeClr val="accent2"/>
                </a:solidFill>
              </a:rPr>
              <a:t>больница имени</a:t>
            </a:r>
            <a:br>
              <a:rPr lang="ru-RU" sz="2800" b="1" smtClean="0">
                <a:solidFill>
                  <a:schemeClr val="accent2"/>
                </a:solidFill>
              </a:rPr>
            </a:br>
            <a:r>
              <a:rPr lang="ru-RU" sz="2800" b="1" smtClean="0">
                <a:solidFill>
                  <a:schemeClr val="accent2"/>
                </a:solidFill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</a:rPr>
              <a:t>В.Х. Кандинского»</a:t>
            </a:r>
            <a:endParaRPr lang="ru-RU" sz="2800" dirty="0">
              <a:solidFill>
                <a:schemeClr val="accent2"/>
              </a:solidFill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2736"/>
            <a:ext cx="4464496" cy="2343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80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24936" cy="60486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800" dirty="0"/>
              <a:t>Введение новой типовой психиатрической больницы  в п. КСК в 2013 году  позволило  создать достойные условия  для пребывания и лечения психически больных</a:t>
            </a:r>
            <a:r>
              <a:rPr lang="ru-RU" sz="2800" dirty="0" smtClean="0"/>
              <a:t>.</a:t>
            </a:r>
          </a:p>
          <a:p>
            <a:pPr marL="0" indent="0" algn="just">
              <a:buNone/>
            </a:pPr>
            <a:r>
              <a:rPr lang="ru-RU" sz="2800" dirty="0" smtClean="0"/>
              <a:t>  </a:t>
            </a:r>
            <a:r>
              <a:rPr lang="ru-RU" sz="2800" dirty="0"/>
              <a:t>Объединение 3-х краевых медицинских организаций путем присоединения 11.07.2014 </a:t>
            </a:r>
            <a:r>
              <a:rPr lang="ru-RU" sz="2800" dirty="0" smtClean="0"/>
              <a:t>года:</a:t>
            </a:r>
          </a:p>
          <a:p>
            <a:pPr marL="0" indent="0" algn="just">
              <a:buNone/>
            </a:pPr>
            <a:r>
              <a:rPr lang="ru-RU" sz="2800" dirty="0" smtClean="0"/>
              <a:t>- </a:t>
            </a:r>
            <a:r>
              <a:rPr lang="ru-RU" sz="2800" i="1" dirty="0" smtClean="0"/>
              <a:t>ГУЗ «</a:t>
            </a:r>
            <a:r>
              <a:rPr lang="ru-RU" sz="2800" i="1" dirty="0"/>
              <a:t>Краевая психотерапевтическая поликлиника</a:t>
            </a:r>
            <a:r>
              <a:rPr lang="ru-RU" sz="2800" i="1" dirty="0" smtClean="0"/>
              <a:t>»</a:t>
            </a:r>
          </a:p>
          <a:p>
            <a:pPr marL="0" indent="0" algn="just">
              <a:buNone/>
            </a:pPr>
            <a:r>
              <a:rPr lang="ru-RU" sz="2800" i="1" dirty="0" smtClean="0"/>
              <a:t>-ГКУЗ </a:t>
            </a:r>
            <a:r>
              <a:rPr lang="ru-RU" sz="2800" i="1" dirty="0"/>
              <a:t>«Краевой психоневрологический диспансер» </a:t>
            </a:r>
            <a:r>
              <a:rPr lang="ru-RU" sz="2800" i="1" dirty="0" smtClean="0"/>
              <a:t> </a:t>
            </a:r>
          </a:p>
          <a:p>
            <a:pPr marL="0" indent="0" algn="just">
              <a:buNone/>
            </a:pPr>
            <a:r>
              <a:rPr lang="ru-RU" sz="2800" dirty="0" smtClean="0"/>
              <a:t>к </a:t>
            </a:r>
            <a:r>
              <a:rPr lang="ru-RU" sz="2800" b="1" dirty="0" smtClean="0"/>
              <a:t>ГКУЗ </a:t>
            </a:r>
            <a:r>
              <a:rPr lang="ru-RU" sz="2800" b="1" dirty="0"/>
              <a:t>«Краевая клиническая психиатрическая больница им. В.Х. Кандинского» </a:t>
            </a:r>
            <a:r>
              <a:rPr lang="ru-RU" sz="2800" dirty="0"/>
              <a:t>позволило реорганизовать региональную психиатрическую службу Забайкальского края в соответствии с Порядком оказания медицинской помощи лицам с психическими расстройствами.  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Вследствие </a:t>
            </a:r>
            <a:r>
              <a:rPr lang="ru-RU" sz="2800" dirty="0"/>
              <a:t>продолжающейся реорганизации психиатрической службы Забайкальского края 9.12.2016года </a:t>
            </a:r>
            <a:r>
              <a:rPr lang="ru-RU" sz="2800" dirty="0" smtClean="0"/>
              <a:t>была присоединена </a:t>
            </a:r>
          </a:p>
          <a:p>
            <a:pPr marL="0" indent="0" algn="just">
              <a:buNone/>
            </a:pPr>
            <a:r>
              <a:rPr lang="ru-RU" sz="2800" dirty="0"/>
              <a:t> </a:t>
            </a:r>
            <a:r>
              <a:rPr lang="ru-RU" sz="2800" dirty="0" smtClean="0"/>
              <a:t>-</a:t>
            </a:r>
            <a:r>
              <a:rPr lang="ru-RU" sz="2800" i="1" dirty="0" smtClean="0"/>
              <a:t>ГКУЗ </a:t>
            </a:r>
            <a:r>
              <a:rPr lang="ru-RU" sz="2800" i="1" dirty="0"/>
              <a:t>«Краевая психиатрическая больница № 1</a:t>
            </a:r>
            <a:r>
              <a:rPr lang="ru-RU" sz="2800" i="1" dirty="0" smtClean="0"/>
              <a:t>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19469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Штаты, кадры  </a:t>
            </a:r>
            <a:endParaRPr lang="ru-RU" sz="2400" dirty="0">
              <a:solidFill>
                <a:schemeClr val="accent2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510140"/>
              </p:ext>
            </p:extLst>
          </p:nvPr>
        </p:nvGraphicFramePr>
        <p:xfrm>
          <a:off x="611560" y="1484785"/>
          <a:ext cx="7920880" cy="51125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349802"/>
                <a:gridCol w="785841"/>
                <a:gridCol w="889664"/>
                <a:gridCol w="895573"/>
              </a:tblGrid>
              <a:tr h="50056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2015г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2016г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2017г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056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Врачи: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056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Штатных должностей в целом по организации- всего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111,5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138,0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133,0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056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Занятых  должностей в целом по организации-всего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111,5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138,0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133,0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54582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врачебными должностями в целом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54582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Число физических лиц основных работников на занятых должностях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056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врачебными кадрами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67,3%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63,8%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59,4%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056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Коэффициент совместительства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1,48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83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674191"/>
              </p:ext>
            </p:extLst>
          </p:nvPr>
        </p:nvGraphicFramePr>
        <p:xfrm>
          <a:off x="611560" y="332654"/>
          <a:ext cx="7992887" cy="64087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398436"/>
                <a:gridCol w="792985"/>
                <a:gridCol w="897752"/>
                <a:gridCol w="903714"/>
              </a:tblGrid>
              <a:tr h="83783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 том числе специалисты-психиатры, психотерапевты, судебно-психиатрические эксперты: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783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1.Занятых должностей психиатров на приеме взрослых в целом по организации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7686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Число физических лиц (психиатров на приеме взрослых)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783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психиатрами на приеме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взрослыхв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целом по организации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77,8%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67,6%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66,2%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7686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Коэффициент совместительства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1,28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1,48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783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2.Занятых должностей врачей –психиатров  в поликлинике на приеме взрослых 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7686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Число физических лиц (психиатров на приеме взрослых)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783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психиатрами в поликлинике на приеме взрослых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77,3%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52,9%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56,7%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7686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Коэффициент совместительства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1,29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1,89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87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3.Занятых должностей врачей –психиатров  в стационарных отделениях  (для взрослых)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04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57859"/>
              </p:ext>
            </p:extLst>
          </p:nvPr>
        </p:nvGraphicFramePr>
        <p:xfrm>
          <a:off x="179512" y="332656"/>
          <a:ext cx="8568953" cy="63367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87513"/>
                <a:gridCol w="850138"/>
                <a:gridCol w="962455"/>
                <a:gridCol w="968847"/>
              </a:tblGrid>
              <a:tr h="36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Число физических лиц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2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психиатрами в стационарных отделениях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78,1%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80%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73,7%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Коэффициент совместительства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1,28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1,25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2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4. Занятых должностей врачей –психиатров детских  в поликлинике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Число физических лиц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психиатрами детскими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75%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Коэффициент совместительства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1,33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1,66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2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5. Занятых должностей врачей-психиатров подростковых в поликлинике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Число физических лиц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2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 подростковыми психиатрами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150%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2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6.Занятых должностей психотерапевтов в целом  по организации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Число физических лиц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2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психотерапевтами  в целом по организации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55,5%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63,2%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55,6%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Коэффициент совместительства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96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097739"/>
              </p:ext>
            </p:extLst>
          </p:nvPr>
        </p:nvGraphicFramePr>
        <p:xfrm>
          <a:off x="755576" y="548680"/>
          <a:ext cx="7632848" cy="56886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155263"/>
                <a:gridCol w="757266"/>
                <a:gridCol w="857313"/>
                <a:gridCol w="863006"/>
              </a:tblGrid>
              <a:tr h="4536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7.Занятых должностей психотерапевтов в поликлинике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36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Число физических лиц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7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психотерапевтами в поликлинике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76,9%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36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Коэффициент совместительства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759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9. Занятых должностей врачей судебно-психиатрических экспертов в целом по учреждению;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в т.ч. в поликлинике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</a:p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759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Физических лиц в целом по учреждению (судебно-психиатрических экспертов);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вт.ч. в поликлинике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</a:p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</a:p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</a:p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04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судебно-психиатрическими экспертами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44,4%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33,3%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55,6%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36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Коэффициент совместительства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2,25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8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Укомплектованность врачебными должностями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/>
              <a:t>В отчетном году процент укомплектованности врачебными должностями в больнице составил 100%, </a:t>
            </a:r>
            <a:endParaRPr lang="ru-RU" dirty="0" smtClean="0"/>
          </a:p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процент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укомплектованности  физическими лицами за последние 3 года уменьшился  с 67,3% до 59,4% (на 11,7%),  в сравнении с прошлым годом  наблюдалось снижение показателя укомплектованности физическими лицами на 6,9%. Коэффициент совместительства среди врачей в целом увеличился за 3 года  с 1,48 до 1,7 (на 14,8%).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Наименьший коэффициент совместительства отмечен   в поликлинике у врачей психиатров подростковых (1,0), а наибольший коэффициент совместительства составил у врачей судебно-психиатрических экспертов (2,5), в 2016г. данный показатель составлял 3,0. </a:t>
            </a:r>
            <a:endParaRPr lang="ru-RU" dirty="0"/>
          </a:p>
          <a:p>
            <a:r>
              <a:rPr lang="ru-RU" dirty="0"/>
              <a:t>Все врачи имеют сертификат специалиста.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97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80920" cy="86895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Укомплектованности </a:t>
            </a:r>
            <a:r>
              <a:rPr lang="ru-RU" sz="2800" b="1" dirty="0">
                <a:solidFill>
                  <a:schemeClr val="accent2"/>
                </a:solidFill>
              </a:rPr>
              <a:t>физическими лицами с высшим </a:t>
            </a:r>
            <a:r>
              <a:rPr lang="ru-RU" sz="2800" b="1" dirty="0" smtClean="0">
                <a:solidFill>
                  <a:schemeClr val="accent2"/>
                </a:solidFill>
              </a:rPr>
              <a:t>немедицинским образованием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274004"/>
              </p:ext>
            </p:extLst>
          </p:nvPr>
        </p:nvGraphicFramePr>
        <p:xfrm>
          <a:off x="395536" y="1556792"/>
          <a:ext cx="7992888" cy="46805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413763"/>
                <a:gridCol w="970602"/>
                <a:gridCol w="810263"/>
                <a:gridCol w="798260"/>
              </a:tblGrid>
              <a:tr h="52005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2015г.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2016г.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2017г.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005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Специалисты с высшим немедицинским образованием: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005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Штатных должностей в целом по организации- всего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40,75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38,75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005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Занятых  должностей в целом по организации-всего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40,75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38,75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005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 должностями в целом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005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Физических лиц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005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физическими лицами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68,7%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85,2%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005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Коэффициент совместительства в целом по организации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1,78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005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Коэффициент совместительства  в поликлинике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84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/>
                </a:solidFill>
              </a:rPr>
              <a:t>укомплектованность средним персоналом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198844"/>
              </p:ext>
            </p:extLst>
          </p:nvPr>
        </p:nvGraphicFramePr>
        <p:xfrm>
          <a:off x="683568" y="1628794"/>
          <a:ext cx="8064896" cy="49685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407444"/>
                <a:gridCol w="971551"/>
                <a:gridCol w="907809"/>
                <a:gridCol w="778092"/>
              </a:tblGrid>
              <a:tr h="545589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2016г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2016г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2017г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5589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Средний медперсонал: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5589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Штатных должностей в целом по организации- всего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227,5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259,25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239,25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5589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Занятых  должностей в целом по организации-всего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227,5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259,25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239,25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5589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должностями в целом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49434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Число физических лиц основных работников на занятых должностях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176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199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5589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 кадрами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77,4%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76,8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73,1%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5589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Коэффициент совместительства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1,29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1,30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55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344816" cy="70609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укомплектованность </a:t>
            </a:r>
            <a:r>
              <a:rPr lang="ru-RU" sz="2800" b="1" dirty="0">
                <a:solidFill>
                  <a:schemeClr val="accent2"/>
                </a:solidFill>
              </a:rPr>
              <a:t>младшим медперсоналом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996399"/>
              </p:ext>
            </p:extLst>
          </p:nvPr>
        </p:nvGraphicFramePr>
        <p:xfrm>
          <a:off x="2195736" y="1052735"/>
          <a:ext cx="4612367" cy="50866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37379"/>
                <a:gridCol w="563689"/>
                <a:gridCol w="504354"/>
                <a:gridCol w="406945"/>
              </a:tblGrid>
              <a:tr h="42808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2015г.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2016г.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2017г.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151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Младший  медперсонал: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808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Штатных должностей в целом по организации- всего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299,5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331,25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283,25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1910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Занятых  должностей в целом по организации-всего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299,5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331,25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283,25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808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должностями в целом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1712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Число физических лиц основных работников на занятых должностях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808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 кадрами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83,8%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93,3%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83,7%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808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Коэффициент совместительства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151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Прочий персонал: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808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Занятых  должностей в целом по организации-всего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222,75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207,25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185, 75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808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должностями в целом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1712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Число физических лиц основных работников на занятых должностях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2551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 кадрами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75,4%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89,7%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91%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151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Коэффициент совместительства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49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385049"/>
              </p:ext>
            </p:extLst>
          </p:nvPr>
        </p:nvGraphicFramePr>
        <p:xfrm>
          <a:off x="899592" y="332656"/>
          <a:ext cx="7056784" cy="59594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757008"/>
                <a:gridCol w="857685"/>
                <a:gridCol w="737321"/>
                <a:gridCol w="704770"/>
              </a:tblGrid>
              <a:tr h="640473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2015г.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2016г.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2017г.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0473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Всего должностей: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0473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Штатных должностей в целом по организации- всего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901,75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979,5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0473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Занятых  должностей в целом по организации-всего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901,75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979,5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0473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должностями в целом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49335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Число физических лиц основных работников на занятых должностях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0473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 кадрами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76,8%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82,9%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78,7%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0473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Коэффициент совместительства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56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3" y="620688"/>
            <a:ext cx="7978347" cy="5505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324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79350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целом по больнице процент укомплектованности кадрами в отчетном году увеличился с  76,8 до 78,7, а коэффициент совместительства уменьшился с 1,3 до 1,27, что является положительным моментом  проведения реструктуризации психиатрической службы края в последние годы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4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0"/>
    </mc:Choice>
    <mc:Fallback xmlns="">
      <p:transition spd="slow" advTm="3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075240" cy="536145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6600" b="1" dirty="0" smtClean="0">
                <a:solidFill>
                  <a:schemeClr val="accent2"/>
                </a:solidFill>
                <a:ea typeface="Trebuchet MS" pitchFamily="34" charset="0"/>
                <a:cs typeface="Trebuchet MS" pitchFamily="34" charset="0"/>
              </a:rPr>
              <a:t>Благодарю </a:t>
            </a:r>
            <a:br>
              <a:rPr lang="ru-RU" altLang="ru-RU" sz="6600" b="1" dirty="0" smtClean="0">
                <a:solidFill>
                  <a:schemeClr val="accent2"/>
                </a:solidFill>
                <a:ea typeface="Trebuchet MS" pitchFamily="34" charset="0"/>
                <a:cs typeface="Trebuchet MS" pitchFamily="34" charset="0"/>
              </a:rPr>
            </a:br>
            <a:r>
              <a:rPr lang="ru-RU" altLang="ru-RU" sz="6600" b="1" dirty="0" smtClean="0">
                <a:solidFill>
                  <a:schemeClr val="accent2"/>
                </a:solidFill>
                <a:ea typeface="Trebuchet MS" pitchFamily="34" charset="0"/>
                <a:cs typeface="Trebuchet MS" pitchFamily="34" charset="0"/>
              </a:rPr>
              <a:t>за внимание!</a:t>
            </a:r>
            <a:endParaRPr lang="ru-RU" sz="6600" b="1" dirty="0" smtClean="0">
              <a:solidFill>
                <a:schemeClr val="accent2"/>
              </a:solidFill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936"/>
            <a:ext cx="6132150" cy="2770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20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Информация о медицинской организации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-</a:t>
            </a:r>
            <a:r>
              <a:rPr lang="ru-RU" sz="1800" b="1" dirty="0" smtClean="0"/>
              <a:t>Государственное </a:t>
            </a:r>
            <a:r>
              <a:rPr lang="ru-RU" sz="1800" b="1" dirty="0"/>
              <a:t>казенное учреждение </a:t>
            </a:r>
            <a:r>
              <a:rPr lang="ru-RU" sz="1800" b="1" dirty="0" smtClean="0"/>
              <a:t>здравоохранения</a:t>
            </a:r>
          </a:p>
          <a:p>
            <a:pPr marL="0" indent="0">
              <a:buNone/>
            </a:pPr>
            <a:r>
              <a:rPr lang="ru-RU" sz="1800" b="1" dirty="0" smtClean="0"/>
              <a:t> </a:t>
            </a:r>
            <a:r>
              <a:rPr lang="ru-RU" sz="1800" b="1" dirty="0"/>
              <a:t>«Краевая клиническая психиатрическая больница имени В.Х. Кандинского</a:t>
            </a:r>
            <a:r>
              <a:rPr lang="ru-RU" sz="1800" b="1" dirty="0" smtClean="0"/>
              <a:t>»</a:t>
            </a:r>
          </a:p>
          <a:p>
            <a:pPr marL="0" indent="0">
              <a:buNone/>
            </a:pPr>
            <a:r>
              <a:rPr lang="ru-RU" sz="1800" b="1" dirty="0" smtClean="0"/>
              <a:t>Забайкальский край, город Чита, проезд Окружной,3</a:t>
            </a:r>
          </a:p>
          <a:p>
            <a:r>
              <a:rPr lang="ru-RU" sz="1800" dirty="0"/>
              <a:t>Главный врач Ступина Ольга Петровна</a:t>
            </a:r>
          </a:p>
          <a:p>
            <a:r>
              <a:rPr lang="ru-RU" sz="1800" dirty="0" err="1"/>
              <a:t>Зам.руководителя</a:t>
            </a:r>
            <a:r>
              <a:rPr lang="ru-RU" sz="1800" dirty="0"/>
              <a:t> по медицинской части Бунина Марина Валентиновна</a:t>
            </a:r>
          </a:p>
          <a:p>
            <a:r>
              <a:rPr lang="ru-RU" sz="1800" dirty="0" err="1"/>
              <a:t>Зам.рукводителя</a:t>
            </a:r>
            <a:r>
              <a:rPr lang="ru-RU" sz="1800" dirty="0"/>
              <a:t> по медицинской части по поликлинической помощи </a:t>
            </a:r>
            <a:r>
              <a:rPr lang="ru-RU" sz="1800" dirty="0" err="1"/>
              <a:t>Синигуряк</a:t>
            </a:r>
            <a:r>
              <a:rPr lang="ru-RU" sz="1800" dirty="0"/>
              <a:t> Татьяна Владимировна</a:t>
            </a:r>
          </a:p>
          <a:p>
            <a:r>
              <a:rPr lang="ru-RU" sz="1800" dirty="0"/>
              <a:t>Зам. руководителя по работе с сестринским персоналом Долгова Галина Андреевна</a:t>
            </a:r>
          </a:p>
          <a:p>
            <a:r>
              <a:rPr lang="ru-RU" sz="1800" dirty="0"/>
              <a:t>Зам. руководителя по организационно-методической работе </a:t>
            </a:r>
            <a:r>
              <a:rPr lang="ru-RU" sz="1800" dirty="0" err="1"/>
              <a:t>Честикова</a:t>
            </a:r>
            <a:r>
              <a:rPr lang="ru-RU" sz="1800" dirty="0"/>
              <a:t> Зоя Ивановна</a:t>
            </a:r>
          </a:p>
          <a:p>
            <a:r>
              <a:rPr lang="ru-RU" sz="1800" dirty="0"/>
              <a:t>Начальник отдела кадров Казанцева Антонина Николаевна</a:t>
            </a:r>
            <a:endParaRPr lang="ru-RU" sz="1800" b="1" dirty="0" smtClean="0"/>
          </a:p>
          <a:p>
            <a:pPr marL="0" indent="0">
              <a:buNone/>
            </a:pPr>
            <a:r>
              <a:rPr lang="ru-RU" sz="2000" dirty="0" smtClean="0"/>
              <a:t> -    glstupina@yandex.ru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7098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4648" y="548680"/>
            <a:ext cx="956792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93752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  </a:t>
            </a:r>
            <a:r>
              <a:rPr lang="ru-RU" sz="5400" b="1" dirty="0" smtClean="0">
                <a:solidFill>
                  <a:schemeClr val="accent2"/>
                </a:solidFill>
              </a:rPr>
              <a:t>Предлагаемые вакансии для соискателей:</a:t>
            </a:r>
          </a:p>
          <a:p>
            <a:pPr marL="0" indent="0">
              <a:buNone/>
            </a:pPr>
            <a:r>
              <a:rPr lang="ru-RU" b="1" u="sng" dirty="0" smtClean="0"/>
              <a:t>Врач-невролог</a:t>
            </a:r>
            <a:endParaRPr lang="ru-RU" b="1" u="sng" dirty="0" smtClean="0"/>
          </a:p>
          <a:p>
            <a:pPr marL="0" indent="0">
              <a:buNone/>
            </a:pPr>
            <a:r>
              <a:rPr lang="ru-RU" dirty="0" smtClean="0"/>
              <a:t>-График работы с 8.00 до </a:t>
            </a:r>
            <a:r>
              <a:rPr lang="ru-RU" dirty="0" smtClean="0"/>
              <a:t>15.42</a:t>
            </a:r>
          </a:p>
          <a:p>
            <a:pPr marL="0" indent="0">
              <a:buNone/>
            </a:pPr>
            <a:r>
              <a:rPr lang="ru-RU" dirty="0" smtClean="0"/>
              <a:t>-размер заработной платы -40 000руб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 smtClean="0"/>
              <a:t>перспективы карьерного роста ,возможность повышения профессиональной квалификации за счет средств работодателя</a:t>
            </a:r>
          </a:p>
        </p:txBody>
      </p:sp>
    </p:spTree>
    <p:extLst>
      <p:ext uri="{BB962C8B-B14F-4D97-AF65-F5344CB8AC3E}">
        <p14:creationId xmlns:p14="http://schemas.microsoft.com/office/powerpoint/2010/main" val="92032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Структура ГКУЗ «ККПБ им. В.Х. Кандинского»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500" i="1" u="sng" dirty="0" smtClean="0">
                <a:solidFill>
                  <a:schemeClr val="accent2"/>
                </a:solidFill>
              </a:rPr>
              <a:t>Отделения п. КСК, Окружной проезд </a:t>
            </a:r>
          </a:p>
          <a:p>
            <a:pPr marL="0" indent="0">
              <a:buNone/>
            </a:pPr>
            <a:r>
              <a:rPr lang="ru-RU" sz="1800" dirty="0" smtClean="0"/>
              <a:t>-Отделение клиники первого психотического эпизода </a:t>
            </a:r>
          </a:p>
          <a:p>
            <a:pPr marL="0" indent="0">
              <a:buNone/>
            </a:pPr>
            <a:r>
              <a:rPr lang="ru-RU" sz="1800" dirty="0" smtClean="0"/>
              <a:t>-</a:t>
            </a:r>
            <a:r>
              <a:rPr lang="ru-RU" sz="1800" dirty="0" err="1" smtClean="0"/>
              <a:t>Общепсихиатрическое</a:t>
            </a:r>
            <a:r>
              <a:rPr lang="ru-RU" sz="1800" dirty="0" smtClean="0"/>
              <a:t> женское отделение </a:t>
            </a:r>
          </a:p>
          <a:p>
            <a:pPr marL="0" lvl="2" indent="0">
              <a:buNone/>
            </a:pPr>
            <a:r>
              <a:rPr lang="ru-RU" sz="1800" dirty="0" smtClean="0"/>
              <a:t>-</a:t>
            </a:r>
            <a:r>
              <a:rPr lang="ru-RU" sz="1800" dirty="0" err="1" smtClean="0"/>
              <a:t>Общепсихиатрическое</a:t>
            </a:r>
            <a:r>
              <a:rPr lang="ru-RU" sz="1800" dirty="0" smtClean="0"/>
              <a:t> мужское отделение </a:t>
            </a:r>
          </a:p>
          <a:p>
            <a:pPr marL="0" lvl="2" indent="0">
              <a:buNone/>
            </a:pPr>
            <a:r>
              <a:rPr lang="ru-RU" sz="1800" dirty="0" smtClean="0"/>
              <a:t>-</a:t>
            </a:r>
            <a:r>
              <a:rPr lang="ru-RU" sz="1800" dirty="0" err="1" smtClean="0"/>
              <a:t>соматогериатрическое</a:t>
            </a:r>
            <a:r>
              <a:rPr lang="ru-RU" sz="1800" dirty="0" smtClean="0"/>
              <a:t> отделение</a:t>
            </a:r>
          </a:p>
          <a:p>
            <a:pPr marL="0" lvl="2" indent="0">
              <a:buNone/>
            </a:pPr>
            <a:r>
              <a:rPr lang="ru-RU" sz="1800" dirty="0" smtClean="0"/>
              <a:t>-отделение судебно-психиатрической экспертизы </a:t>
            </a:r>
          </a:p>
          <a:p>
            <a:pPr marL="0" indent="0">
              <a:buNone/>
            </a:pPr>
            <a:r>
              <a:rPr lang="ru-RU" sz="1800" dirty="0" smtClean="0"/>
              <a:t>-Психотерапевтическое отделение</a:t>
            </a:r>
          </a:p>
          <a:p>
            <a:pPr marL="0" indent="0">
              <a:buNone/>
            </a:pPr>
            <a:r>
              <a:rPr lang="ru-RU" sz="1800" dirty="0" smtClean="0"/>
              <a:t>-</a:t>
            </a:r>
            <a:r>
              <a:rPr lang="ru-RU" sz="1800" dirty="0" err="1" smtClean="0"/>
              <a:t>психотуберкулезное</a:t>
            </a:r>
            <a:r>
              <a:rPr lang="ru-RU" sz="1800" dirty="0" smtClean="0"/>
              <a:t> отделение </a:t>
            </a:r>
          </a:p>
          <a:p>
            <a:pPr marL="0" indent="0">
              <a:buNone/>
            </a:pPr>
            <a:r>
              <a:rPr lang="ru-RU" sz="1800" dirty="0" smtClean="0"/>
              <a:t>-Дневной стационар</a:t>
            </a:r>
          </a:p>
          <a:p>
            <a:pPr marL="0" indent="0">
              <a:buNone/>
            </a:pPr>
            <a:r>
              <a:rPr lang="ru-RU" sz="1800" dirty="0" smtClean="0"/>
              <a:t>-военно-врачебной экспертизы </a:t>
            </a:r>
          </a:p>
          <a:p>
            <a:pPr marL="0" indent="0">
              <a:buNone/>
            </a:pPr>
            <a:r>
              <a:rPr lang="ru-RU" sz="1800" dirty="0" smtClean="0"/>
              <a:t>-Телефон доверия</a:t>
            </a:r>
          </a:p>
          <a:p>
            <a:pPr marL="0" indent="0">
              <a:buNone/>
            </a:pPr>
            <a:r>
              <a:rPr lang="ru-RU" sz="1800" dirty="0" smtClean="0"/>
              <a:t>-детское отделение</a:t>
            </a:r>
          </a:p>
          <a:p>
            <a:pPr marL="0" lvl="2" indent="0">
              <a:buNone/>
            </a:pPr>
            <a:r>
              <a:rPr lang="ru-RU" sz="1800" dirty="0" smtClean="0"/>
              <a:t>-общебольничное отделения</a:t>
            </a:r>
          </a:p>
          <a:p>
            <a:pPr marL="0" lvl="2" indent="0">
              <a:buNone/>
            </a:pPr>
            <a:r>
              <a:rPr lang="ru-RU" sz="1800" dirty="0" smtClean="0"/>
              <a:t>-палата-реанимации и интенсивной терапии</a:t>
            </a:r>
          </a:p>
          <a:p>
            <a:pPr marL="0" lvl="2" indent="0">
              <a:buNone/>
            </a:pPr>
            <a:r>
              <a:rPr lang="ru-RU" sz="1800" dirty="0" smtClean="0"/>
              <a:t>-аптека</a:t>
            </a:r>
          </a:p>
          <a:p>
            <a:pPr marL="0" lvl="2" indent="0">
              <a:buNone/>
            </a:pPr>
            <a:r>
              <a:rPr lang="ru-RU" sz="1800" dirty="0" smtClean="0"/>
              <a:t>-приемное</a:t>
            </a:r>
          </a:p>
          <a:p>
            <a:pPr marL="0" lvl="2" indent="0">
              <a:buNone/>
            </a:pPr>
            <a:r>
              <a:rPr lang="ru-RU" sz="1800" dirty="0" smtClean="0"/>
              <a:t>-кабинет социально-психологической помощи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3824395" cy="2607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21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6166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400" i="1" u="sng" dirty="0" smtClean="0">
                <a:solidFill>
                  <a:schemeClr val="accent2"/>
                </a:solidFill>
              </a:rPr>
              <a:t>Отделения </a:t>
            </a:r>
            <a:r>
              <a:rPr lang="ru-RU" sz="4400" i="1" u="sng" dirty="0" err="1" smtClean="0">
                <a:solidFill>
                  <a:schemeClr val="accent2"/>
                </a:solidFill>
              </a:rPr>
              <a:t>п.Ивановка</a:t>
            </a:r>
            <a:r>
              <a:rPr lang="ru-RU" sz="4400" i="1" u="sng" dirty="0" smtClean="0">
                <a:solidFill>
                  <a:schemeClr val="accent2"/>
                </a:solidFill>
              </a:rPr>
              <a:t>, Староивановская,47</a:t>
            </a:r>
          </a:p>
          <a:p>
            <a:pPr marL="0" indent="0">
              <a:buNone/>
            </a:pPr>
            <a:r>
              <a:rPr lang="ru-RU" sz="4400" dirty="0" smtClean="0"/>
              <a:t>-</a:t>
            </a:r>
            <a:r>
              <a:rPr lang="ru-RU" dirty="0" smtClean="0"/>
              <a:t>медико-реабилитационное отделение </a:t>
            </a:r>
          </a:p>
          <a:p>
            <a:pPr marL="0" indent="0">
              <a:buNone/>
            </a:pPr>
            <a:r>
              <a:rPr lang="ru-RU" dirty="0" smtClean="0"/>
              <a:t>-отделение принудительного лечения общего типа</a:t>
            </a:r>
          </a:p>
          <a:p>
            <a:pPr marL="0" indent="0">
              <a:buNone/>
            </a:pPr>
            <a:r>
              <a:rPr lang="ru-RU" dirty="0" smtClean="0"/>
              <a:t>-отделение принудительного лечения специализированного типа</a:t>
            </a:r>
          </a:p>
          <a:p>
            <a:pPr marL="0" indent="0">
              <a:buNone/>
            </a:pPr>
            <a:endParaRPr lang="ru-RU" sz="4400" i="1" u="sng" dirty="0" smtClean="0"/>
          </a:p>
          <a:p>
            <a:pPr marL="0" indent="0">
              <a:buNone/>
            </a:pPr>
            <a:endParaRPr lang="ru-RU" sz="4400" i="1" u="sng" dirty="0" smtClean="0"/>
          </a:p>
          <a:p>
            <a:pPr marL="0" indent="0">
              <a:buNone/>
            </a:pPr>
            <a:endParaRPr lang="ru-RU" sz="4400" i="1" u="sng" dirty="0" smtClean="0"/>
          </a:p>
          <a:p>
            <a:pPr marL="0" indent="0">
              <a:buNone/>
            </a:pPr>
            <a:endParaRPr lang="ru-RU" sz="4400" i="1" u="sng" dirty="0" smtClean="0"/>
          </a:p>
          <a:p>
            <a:pPr marL="0" indent="0">
              <a:buNone/>
            </a:pPr>
            <a:endParaRPr lang="ru-RU" sz="4400" i="1" u="sng" dirty="0" smtClean="0"/>
          </a:p>
          <a:p>
            <a:pPr marL="0" indent="0">
              <a:buNone/>
            </a:pPr>
            <a:endParaRPr lang="ru-RU" sz="4400" i="1" u="sng" dirty="0"/>
          </a:p>
          <a:p>
            <a:pPr marL="0" indent="0">
              <a:buNone/>
            </a:pPr>
            <a:r>
              <a:rPr lang="ru-RU" sz="4400" i="1" u="sng" dirty="0" smtClean="0">
                <a:solidFill>
                  <a:schemeClr val="accent2"/>
                </a:solidFill>
              </a:rPr>
              <a:t>Отделения ул.Амурская,97</a:t>
            </a:r>
          </a:p>
          <a:p>
            <a:pPr marL="0" indent="0">
              <a:buNone/>
            </a:pPr>
            <a:r>
              <a:rPr lang="ru-RU" dirty="0" smtClean="0"/>
              <a:t>-диспансерное отделение</a:t>
            </a:r>
          </a:p>
          <a:p>
            <a:pPr marL="0" indent="0">
              <a:buNone/>
            </a:pPr>
            <a:r>
              <a:rPr lang="ru-RU" dirty="0" smtClean="0"/>
              <a:t>-кабинет активного диспансерного наблюдения</a:t>
            </a:r>
          </a:p>
          <a:p>
            <a:pPr marL="0" indent="0">
              <a:buNone/>
            </a:pPr>
            <a:r>
              <a:rPr lang="ru-RU" dirty="0" smtClean="0"/>
              <a:t>-отделения интенсивного лечения для детей и подростков</a:t>
            </a:r>
          </a:p>
          <a:p>
            <a:pPr marL="0" indent="0">
              <a:buNone/>
            </a:pPr>
            <a:r>
              <a:rPr lang="ru-RU" dirty="0" smtClean="0"/>
              <a:t>-отделение </a:t>
            </a:r>
            <a:r>
              <a:rPr lang="ru-RU" dirty="0" err="1" smtClean="0"/>
              <a:t>геронтопсихиатрии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-отделение интенсивного лечения в сообществе</a:t>
            </a:r>
          </a:p>
          <a:p>
            <a:pPr marL="0" indent="0">
              <a:buNone/>
            </a:pPr>
            <a:r>
              <a:rPr lang="ru-RU" dirty="0" smtClean="0"/>
              <a:t>-отделение медико-психосоциальной работы в амбулаторных условиях</a:t>
            </a:r>
          </a:p>
          <a:p>
            <a:pPr marL="0" indent="0">
              <a:buNone/>
            </a:pPr>
            <a:r>
              <a:rPr lang="ru-RU" dirty="0" smtClean="0"/>
              <a:t>АХЧ, п. Ивановка, Амурская, КСК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592288" cy="1685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30870"/>
            <a:ext cx="2281398" cy="1870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18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50" y="188640"/>
            <a:ext cx="2656398" cy="1762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405" y="173807"/>
            <a:ext cx="2520279" cy="1672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50" y="4965987"/>
            <a:ext cx="2922189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65986"/>
            <a:ext cx="3126893" cy="1656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80" y="188640"/>
            <a:ext cx="2501492" cy="1700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49220"/>
            <a:ext cx="4968552" cy="2647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116633"/>
            <a:ext cx="8291264" cy="13010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Основные задачи</a:t>
            </a:r>
            <a:r>
              <a:rPr lang="ru-RU" sz="2400" b="1" dirty="0">
                <a:solidFill>
                  <a:schemeClr val="accent2"/>
                </a:solidFill>
              </a:rPr>
              <a:t>, </a:t>
            </a:r>
            <a:r>
              <a:rPr lang="ru-RU" sz="2400" b="1" dirty="0" smtClean="0">
                <a:solidFill>
                  <a:schemeClr val="accent2"/>
                </a:solidFill>
              </a:rPr>
              <a:t>стоящие </a:t>
            </a:r>
            <a:r>
              <a:rPr lang="ru-RU" sz="2400" b="1" dirty="0">
                <a:solidFill>
                  <a:schemeClr val="accent2"/>
                </a:solidFill>
              </a:rPr>
              <a:t>перед психиатрической службой ГКУЗ «Краевая клиническая психиатрическая больница им. </a:t>
            </a:r>
            <a:r>
              <a:rPr lang="ru-RU" sz="2400" b="1" dirty="0" smtClean="0">
                <a:solidFill>
                  <a:schemeClr val="accent2"/>
                </a:solidFill>
              </a:rPr>
              <a:t>В.Х . Кандинского</a:t>
            </a:r>
            <a:r>
              <a:rPr lang="ru-RU" sz="2400" b="1" dirty="0">
                <a:solidFill>
                  <a:schemeClr val="accent2"/>
                </a:solidFill>
              </a:rPr>
              <a:t>»  в </a:t>
            </a:r>
            <a:r>
              <a:rPr lang="ru-RU" sz="2400" b="1" dirty="0" smtClean="0">
                <a:solidFill>
                  <a:schemeClr val="accent2"/>
                </a:solidFill>
              </a:rPr>
              <a:t>2017году</a:t>
            </a:r>
            <a:r>
              <a:rPr lang="ru-RU" sz="2400" b="1" dirty="0">
                <a:solidFill>
                  <a:schemeClr val="accent2"/>
                </a:solidFill>
              </a:rPr>
              <a:t>:</a:t>
            </a:r>
            <a:br>
              <a:rPr lang="ru-RU" sz="2400" b="1" dirty="0">
                <a:solidFill>
                  <a:schemeClr val="accent2"/>
                </a:solidFill>
              </a:rPr>
            </a:b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sz="2000" dirty="0"/>
              <a:t>Организация оказания психиатрической, психотерапевтической, психологической помощи населению Забайкальского края в соответствии с Порядком оказания медицинской помощи при психических расстройствах и расстройствах поведения, </a:t>
            </a:r>
            <a:r>
              <a:rPr lang="ru-RU" sz="2000" dirty="0" smtClean="0"/>
              <a:t>утвержденным  </a:t>
            </a:r>
            <a:r>
              <a:rPr lang="ru-RU" sz="2000" dirty="0"/>
              <a:t>приказом  МЗ и СР РФ  от 17 мая 2012 года № </a:t>
            </a:r>
            <a:r>
              <a:rPr lang="ru-RU" sz="2000" dirty="0" smtClean="0"/>
              <a:t>566н</a:t>
            </a:r>
          </a:p>
          <a:p>
            <a:pPr lvl="0" algn="just"/>
            <a:r>
              <a:rPr lang="ru-RU" sz="2000" dirty="0"/>
              <a:t>Осуществление контроля над оказанием психиатрической, психотерапевтической помощи населению путем анализа основных показателей деятельности больницы, других медицинских организаций, экспертной оценки состояния психиатрической, психотерапевтической  служб.</a:t>
            </a:r>
          </a:p>
          <a:p>
            <a:pPr lvl="0" algn="just"/>
            <a:r>
              <a:rPr lang="ru-RU" sz="2000" dirty="0"/>
              <a:t>Организационно-методическая помощь медицинским организациям Забайкальского края по вопросам оказания психиатрической, психотерапевтической, психологической  помощи населению путем составления информационно-методических писем, плановых выездов специалистов.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79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363272" cy="600953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sz="2400" dirty="0"/>
              <a:t>Осуществление взаимодействия с органами УВД по вопросам оказания психиатрической помощи психически больным, совершившим общественно-опасные действия.</a:t>
            </a:r>
          </a:p>
          <a:p>
            <a:pPr lvl="0"/>
            <a:r>
              <a:rPr lang="ru-RU" sz="2400" dirty="0"/>
              <a:t>Осуществление дальнейшего развития внебольничных и стационар-замещающих форм помощи психически больным.</a:t>
            </a:r>
          </a:p>
          <a:p>
            <a:pPr lvl="0"/>
            <a:r>
              <a:rPr lang="ru-RU" sz="2400" dirty="0"/>
              <a:t>Осуществление дальнейшего развития бригадных форм оказания психиатрической помощи населению Забайкальского края.</a:t>
            </a:r>
          </a:p>
          <a:p>
            <a:pPr lvl="0"/>
            <a:r>
              <a:rPr lang="ru-RU" sz="2400" dirty="0"/>
              <a:t>Продолжение смещения акцентов в деятельности психиатров на проблемы охраны и укрепления психического здоровья населения Забайкальского края.</a:t>
            </a:r>
          </a:p>
          <a:p>
            <a:pPr lvl="0"/>
            <a:r>
              <a:rPr lang="ru-RU" sz="2400" dirty="0"/>
              <a:t>Внедрение современных технологий в области психиатрии, психотерапии, медицинской психологии.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4615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238</TotalTime>
  <Words>1375</Words>
  <Application>Microsoft Office PowerPoint</Application>
  <PresentationFormat>Экран (4:3)</PresentationFormat>
  <Paragraphs>402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Тема Office</vt:lpstr>
      <vt:lpstr>   Государственное казенное учреждение здравоохранения «Краевая клиническая психиатрическая больница имени  В.Х. Кандинского»</vt:lpstr>
      <vt:lpstr>Презентация PowerPoint</vt:lpstr>
      <vt:lpstr>Информация о медицинской организации</vt:lpstr>
      <vt:lpstr>,</vt:lpstr>
      <vt:lpstr>Структура ГКУЗ «ККПБ им. В.Х. Кандинского»</vt:lpstr>
      <vt:lpstr>Презентация PowerPoint</vt:lpstr>
      <vt:lpstr>Презентация PowerPoint</vt:lpstr>
      <vt:lpstr> Основные задачи, стоящие перед психиатрической службой ГКУЗ «Краевая клиническая психиатрическая больница им. В.Х . Кандинского»  в 2017году: </vt:lpstr>
      <vt:lpstr>Презентация PowerPoint</vt:lpstr>
      <vt:lpstr>Презентация PowerPoint</vt:lpstr>
      <vt:lpstr>Штаты, кадры  </vt:lpstr>
      <vt:lpstr>Презентация PowerPoint</vt:lpstr>
      <vt:lpstr>Презентация PowerPoint</vt:lpstr>
      <vt:lpstr>Презентация PowerPoint</vt:lpstr>
      <vt:lpstr>Укомплектованность врачебными должностями</vt:lpstr>
      <vt:lpstr>Укомплектованности физическими лицами с высшим немедицинским образованием</vt:lpstr>
      <vt:lpstr>укомплектованность средним персоналом </vt:lpstr>
      <vt:lpstr>укомплектованность младшим медперсоналом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казенное учреждение здравоохранения «Краевая клиническая психиатрическая больница имени В.Х. Кандинского» г.Чита, Окружной проезд,3</dc:title>
  <dc:creator>1</dc:creator>
  <cp:lastModifiedBy>kadry</cp:lastModifiedBy>
  <cp:revision>50</cp:revision>
  <dcterms:created xsi:type="dcterms:W3CDTF">2017-11-20T04:44:09Z</dcterms:created>
  <dcterms:modified xsi:type="dcterms:W3CDTF">2018-12-07T00:43:46Z</dcterms:modified>
</cp:coreProperties>
</file>